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01" r:id="rId3"/>
    <p:sldId id="259" r:id="rId4"/>
    <p:sldId id="271" r:id="rId5"/>
    <p:sldId id="663" r:id="rId6"/>
    <p:sldId id="373" r:id="rId7"/>
    <p:sldId id="557" r:id="rId8"/>
    <p:sldId id="558" r:id="rId9"/>
    <p:sldId id="374" r:id="rId10"/>
    <p:sldId id="375" r:id="rId11"/>
    <p:sldId id="302" r:id="rId13"/>
    <p:sldId id="378" r:id="rId14"/>
    <p:sldId id="379" r:id="rId15"/>
    <p:sldId id="380" r:id="rId16"/>
    <p:sldId id="267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791" r:id="rId27"/>
    <p:sldId id="310" r:id="rId28"/>
    <p:sldId id="390" r:id="rId29"/>
    <p:sldId id="391" r:id="rId30"/>
    <p:sldId id="393" r:id="rId31"/>
    <p:sldId id="473" r:id="rId32"/>
    <p:sldId id="377" r:id="rId33"/>
    <p:sldId id="303" r:id="rId34"/>
    <p:sldId id="764" r:id="rId35"/>
    <p:sldId id="765" r:id="rId36"/>
    <p:sldId id="766" r:id="rId37"/>
    <p:sldId id="767" r:id="rId38"/>
    <p:sldId id="768" r:id="rId39"/>
    <p:sldId id="769" r:id="rId40"/>
    <p:sldId id="770" r:id="rId41"/>
    <p:sldId id="771" r:id="rId42"/>
    <p:sldId id="772" r:id="rId43"/>
    <p:sldId id="773" r:id="rId44"/>
    <p:sldId id="774" r:id="rId45"/>
    <p:sldId id="775" r:id="rId46"/>
    <p:sldId id="776" r:id="rId47"/>
    <p:sldId id="777" r:id="rId48"/>
    <p:sldId id="550" r:id="rId49"/>
    <p:sldId id="551" r:id="rId50"/>
    <p:sldId id="552" r:id="rId51"/>
    <p:sldId id="556" r:id="rId52"/>
    <p:sldId id="304" r:id="rId53"/>
    <p:sldId id="265" r:id="rId54"/>
    <p:sldId id="760" r:id="rId55"/>
    <p:sldId id="761" r:id="rId56"/>
    <p:sldId id="762" r:id="rId57"/>
    <p:sldId id="763" r:id="rId58"/>
    <p:sldId id="27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C40C"/>
    <a:srgbClr val="FF00C2"/>
    <a:srgbClr val="FF7E00"/>
    <a:srgbClr val="FF7C00"/>
    <a:srgbClr val="27A886"/>
    <a:srgbClr val="239A7B"/>
    <a:srgbClr val="CF4324"/>
    <a:srgbClr val="0171C5"/>
    <a:srgbClr val="004F8A"/>
    <a:srgbClr val="335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4249" autoAdjust="0"/>
  </p:normalViewPr>
  <p:slideViewPr>
    <p:cSldViewPr snapToGrid="0" showGuides="1">
      <p:cViewPr>
        <p:scale>
          <a:sx n="66" d="100"/>
          <a:sy n="66" d="100"/>
        </p:scale>
        <p:origin x="1056" y="198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973A-F44E-4E89-B6AA-21055AF7E0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AB26F-4ADA-4A6F-81B9-E51AA04215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contextual information </a:t>
            </a:r>
            <a:r>
              <a:rPr lang="zh-CN" altLang="en-US">
                <a:sym typeface="+mn-ea"/>
              </a:rPr>
              <a:t>上下文信息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These confidence scores reflect how</a:t>
            </a:r>
            <a:endParaRPr lang="zh-CN" altLang="en-US"/>
          </a:p>
          <a:p>
            <a:r>
              <a:rPr lang="zh-CN" altLang="en-US"/>
              <a:t>confident the model is that the box contains an object and</a:t>
            </a:r>
            <a:endParaRPr lang="zh-CN" altLang="en-US"/>
          </a:p>
          <a:p>
            <a:r>
              <a:rPr lang="zh-CN" altLang="en-US"/>
              <a:t>also how accurate it thinks the box is that it predicts.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If no object exists in that cell, the confidence scores should be</a:t>
            </a:r>
            <a:endParaRPr lang="zh-CN" altLang="en-US"/>
          </a:p>
          <a:p>
            <a:r>
              <a:rPr lang="zh-CN" altLang="en-US"/>
              <a:t>zero. Otherwise we want the confidence score to equal the</a:t>
            </a:r>
            <a:endParaRPr lang="zh-CN" altLang="en-US"/>
          </a:p>
          <a:p>
            <a:r>
              <a:rPr lang="zh-CN" altLang="en-US"/>
              <a:t>intersection over union (IOU) between the predicted box</a:t>
            </a:r>
            <a:endParaRPr lang="zh-CN" altLang="en-US"/>
          </a:p>
          <a:p>
            <a:r>
              <a:rPr lang="zh-CN" altLang="en-US"/>
              <a:t>and the ground truth.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These probabilities are conditioned on the grid cell containing an object. 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AB26F-4ADA-4A6F-81B9-E51AA04215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何凯明 </a:t>
            </a:r>
            <a:r>
              <a:rPr lang="en-US" altLang="zh-CN">
                <a:sym typeface="+mn-ea"/>
              </a:rPr>
              <a:t>Rethinking imagenet pre-training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imagenet </a:t>
            </a:r>
            <a:r>
              <a:rPr lang="zh-CN" altLang="en-US">
                <a:sym typeface="+mn-ea"/>
              </a:rPr>
              <a:t>预训练非必须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135 epochs</a:t>
            </a:r>
            <a:endParaRPr lang="en-US" altLang="zh-CN"/>
          </a:p>
          <a:p>
            <a:r>
              <a:rPr lang="en-US" altLang="zh-CN">
                <a:sym typeface="+mn-ea"/>
              </a:rPr>
              <a:t>dataset:PASCAL VOC 2007 and 2012</a:t>
            </a:r>
            <a:endParaRPr lang="en-US" altLang="zh-CN"/>
          </a:p>
          <a:p>
            <a:r>
              <a:rPr lang="en-US" altLang="zh-CN">
                <a:sym typeface="+mn-ea"/>
              </a:rPr>
              <a:t>batch size:64</a:t>
            </a:r>
            <a:endParaRPr lang="en-US" altLang="zh-CN"/>
          </a:p>
          <a:p>
            <a:r>
              <a:rPr lang="en-US" altLang="zh-CN">
                <a:sym typeface="+mn-ea"/>
              </a:rPr>
              <a:t>dropout rate=.5</a:t>
            </a:r>
            <a:endParaRPr lang="en-US" altLang="zh-CN"/>
          </a:p>
          <a:p>
            <a:r>
              <a:rPr lang="en-US" altLang="zh-CN">
                <a:sym typeface="+mn-ea"/>
              </a:rPr>
              <a:t>extensive data augmentation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random scaling and translations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randomly adjust the exposure and saturation of the image 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localization error can not equally with classification error</a:t>
            </a:r>
            <a:endParaRPr lang="en-US" altLang="zh-CN"/>
          </a:p>
          <a:p>
            <a:r>
              <a:rPr lang="zh-CN" altLang="en-US"/>
              <a:t>许多</a:t>
            </a:r>
            <a:r>
              <a:rPr lang="en-US" altLang="zh-CN"/>
              <a:t>grid cells </a:t>
            </a:r>
            <a:r>
              <a:rPr lang="zh-CN" altLang="en-US"/>
              <a:t>不包括</a:t>
            </a:r>
            <a:r>
              <a:rPr lang="en-US" altLang="zh-CN"/>
              <a:t>object</a:t>
            </a:r>
            <a:r>
              <a:rPr lang="zh-CN" altLang="en-US"/>
              <a:t>，</a:t>
            </a:r>
            <a:r>
              <a:rPr lang="en-US" altLang="zh-CN"/>
              <a:t>so confidence is 0</a:t>
            </a:r>
            <a:r>
              <a:rPr lang="zh-CN" altLang="en-US"/>
              <a:t>，</a:t>
            </a:r>
            <a:r>
              <a:rPr lang="en-US" altLang="zh-CN"/>
              <a:t>ie. IOU=0 </a:t>
            </a:r>
            <a:r>
              <a:rPr lang="zh-CN" altLang="en-US"/>
              <a:t>会导致模型不稳定，早期发散</a:t>
            </a:r>
            <a:endParaRPr lang="zh-CN" altLang="en-US"/>
          </a:p>
          <a:p>
            <a:r>
              <a:rPr lang="zh-CN" altLang="en-US"/>
              <a:t>减少没有</a:t>
            </a:r>
            <a:r>
              <a:rPr lang="en-US" altLang="zh-CN"/>
              <a:t>object</a:t>
            </a:r>
            <a:r>
              <a:rPr lang="zh-CN" altLang="en-US"/>
              <a:t>的权重，增加坐标权重</a:t>
            </a:r>
            <a:endParaRPr lang="zh-CN" altLang="en-US"/>
          </a:p>
          <a:p>
            <a:r>
              <a:rPr lang="zh-CN" altLang="en-US"/>
              <a:t>大 </a:t>
            </a:r>
            <a:r>
              <a:rPr lang="en-US" altLang="zh-CN"/>
              <a:t>box</a:t>
            </a:r>
            <a:r>
              <a:rPr lang="zh-CN" altLang="en-US"/>
              <a:t>的小偏差权重应小于小</a:t>
            </a:r>
            <a:r>
              <a:rPr lang="en-US" altLang="zh-CN"/>
              <a:t>box</a:t>
            </a:r>
            <a:r>
              <a:rPr lang="zh-CN" altLang="en-US"/>
              <a:t>的小偏差权重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YOLO works across a variety of natural images</a:t>
            </a:r>
            <a:endParaRPr lang="en-GB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It also generalizes well to new domains (like art)</a:t>
            </a:r>
            <a:endParaRPr lang="en-GB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YOLO outperforms methods like DPM and R-CNN when generalizing to person detection in artwork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-1" fmla="*/ 0 w 7404100"/>
              <a:gd name="connsiteY0-2" fmla="*/ 0 h 1498600"/>
              <a:gd name="connsiteX1-3" fmla="*/ 6121400 w 7404100"/>
              <a:gd name="connsiteY1-4" fmla="*/ 0 h 1498600"/>
              <a:gd name="connsiteX2-5" fmla="*/ 7404100 w 7404100"/>
              <a:gd name="connsiteY2-6" fmla="*/ 1498600 h 1498600"/>
              <a:gd name="connsiteX3-7" fmla="*/ 0 w 7404100"/>
              <a:gd name="connsiteY3-8" fmla="*/ 1498600 h 1498600"/>
              <a:gd name="connsiteX4-9" fmla="*/ 0 w 7404100"/>
              <a:gd name="connsiteY4-10" fmla="*/ 0 h 1498600"/>
              <a:gd name="connsiteX0-11" fmla="*/ 0 w 8280400"/>
              <a:gd name="connsiteY0-12" fmla="*/ 0 h 1511300"/>
              <a:gd name="connsiteX1-13" fmla="*/ 6121400 w 8280400"/>
              <a:gd name="connsiteY1-14" fmla="*/ 0 h 1511300"/>
              <a:gd name="connsiteX2-15" fmla="*/ 8280400 w 8280400"/>
              <a:gd name="connsiteY2-16" fmla="*/ 1511300 h 1511300"/>
              <a:gd name="connsiteX3-17" fmla="*/ 0 w 8280400"/>
              <a:gd name="connsiteY3-18" fmla="*/ 1498600 h 1511300"/>
              <a:gd name="connsiteX4-19" fmla="*/ 0 w 8280400"/>
              <a:gd name="connsiteY4-20" fmla="*/ 0 h 1511300"/>
              <a:gd name="connsiteX0-21" fmla="*/ 6350 w 8286750"/>
              <a:gd name="connsiteY0-22" fmla="*/ 0 h 1511300"/>
              <a:gd name="connsiteX1-23" fmla="*/ 6127750 w 8286750"/>
              <a:gd name="connsiteY1-24" fmla="*/ 0 h 1511300"/>
              <a:gd name="connsiteX2-25" fmla="*/ 8286750 w 8286750"/>
              <a:gd name="connsiteY2-26" fmla="*/ 1511300 h 1511300"/>
              <a:gd name="connsiteX3-27" fmla="*/ 0 w 8286750"/>
              <a:gd name="connsiteY3-28" fmla="*/ 1504950 h 1511300"/>
              <a:gd name="connsiteX4-29" fmla="*/ 6350 w 8286750"/>
              <a:gd name="connsiteY4-30" fmla="*/ 0 h 1511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-1" fmla="*/ 0 w 2692400"/>
              <a:gd name="connsiteY0-2" fmla="*/ 0 h 825500"/>
              <a:gd name="connsiteX1-3" fmla="*/ 2692400 w 2692400"/>
              <a:gd name="connsiteY1-4" fmla="*/ 0 h 825500"/>
              <a:gd name="connsiteX2-5" fmla="*/ 2692400 w 2692400"/>
              <a:gd name="connsiteY2-6" fmla="*/ 825500 h 825500"/>
              <a:gd name="connsiteX3-7" fmla="*/ 965200 w 2692400"/>
              <a:gd name="connsiteY3-8" fmla="*/ 825500 h 825500"/>
              <a:gd name="connsiteX4-9" fmla="*/ 0 w 2692400"/>
              <a:gd name="connsiteY4-10" fmla="*/ 0 h 825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8.png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24.wmf"/><Relationship Id="rId13" Type="http://schemas.openxmlformats.org/officeDocument/2006/relationships/oleObject" Target="../embeddings/oleObject6.bin"/><Relationship Id="rId12" Type="http://schemas.openxmlformats.org/officeDocument/2006/relationships/image" Target="../media/image23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22.wmf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lgerian" panose="04020705040A02060702" charset="0"/>
                <a:ea typeface="DFPMoW4-B5" panose="040B0400000000000000" charset="-120"/>
                <a:cs typeface="Algerian" panose="04020705040A02060702" charset="0"/>
              </a:rPr>
              <a:t>You Only Look Once</a:t>
            </a:r>
            <a:endParaRPr lang="en-US" altLang="zh-CN" dirty="0">
              <a:latin typeface="Algerian" panose="04020705040A02060702" charset="0"/>
              <a:ea typeface="DFPMoW4-B5" panose="040B0400000000000000" charset="-120"/>
              <a:cs typeface="Algerian" panose="04020705040A0206070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2800" b="1" dirty="0"/>
              <a:t>郑思晓 </a:t>
            </a:r>
            <a:r>
              <a:rPr lang="en-US" altLang="zh-CN" sz="2800" b="1" dirty="0"/>
              <a:t>18210860040</a:t>
            </a:r>
            <a:endParaRPr lang="en-US" altLang="zh-CN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-1" y="2576811"/>
            <a:ext cx="6036348" cy="1800000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zh-CN" b="1" dirty="0"/>
              <a:t>Module design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 image</a:t>
            </a:r>
            <a:endParaRPr lang="en-US" altLang="zh-CN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0" y="1130018"/>
            <a:ext cx="5508300" cy="5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YOLO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split the image into </a:t>
            </a:r>
            <a:r>
              <a:rPr lang="en-US" altLang="en-GB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 x S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grid</a:t>
            </a:r>
            <a:endParaRPr lang="zh-CN" altLang="en-US"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15900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312275" y="2967990"/>
            <a:ext cx="2439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S=7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 </a:t>
            </a:r>
            <a:r>
              <a:rPr lang="en-US" altLang="en-GB">
                <a:solidFill>
                  <a:srgbClr val="00B0F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bounding 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boxes and 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confidence: P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r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(Object)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*IOU</a:t>
            </a:r>
            <a:endParaRPr lang="en-US" altLang="en-GB">
              <a:solidFill>
                <a:srgbClr val="00B05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42005" y="1143635"/>
            <a:ext cx="5507990" cy="5500370"/>
            <a:chOff x="2863" y="1932"/>
            <a:chExt cx="8674" cy="8662"/>
          </a:xfrm>
        </p:grpSpPr>
        <p:pic>
          <p:nvPicPr>
            <p:cNvPr id="7" name="Google Shape;188;p2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863" y="1932"/>
              <a:ext cx="8674" cy="8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9"/>
            <p:cNvSpPr/>
            <p:nvPr/>
          </p:nvSpPr>
          <p:spPr>
            <a:xfrm>
              <a:off x="9049" y="3183"/>
              <a:ext cx="1251" cy="1228"/>
            </a:xfrm>
            <a:prstGeom prst="rect">
              <a:avLst/>
            </a:prstGeom>
            <a:solidFill>
              <a:srgbClr val="FF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1925" y="1541780"/>
            <a:ext cx="190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00B0F0"/>
                </a:solidFill>
              </a:rPr>
              <a:t>B=2</a:t>
            </a:r>
            <a:endParaRPr lang="en-US" altLang="zh-CN" sz="5400" b="1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13520" y="2555875"/>
            <a:ext cx="2903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no 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Pr(object)=0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confidence=0</a:t>
            </a: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Pr(object)=1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confidence=IOU</a:t>
            </a:r>
            <a:endParaRPr lang="en-US" altLang="zh-CN" sz="2400" b="1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1925" y="2463800"/>
            <a:ext cx="31800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Each bounding box:</a:t>
            </a:r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(x,y,w,h,confidence)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(x,y)</a:t>
            </a:r>
            <a:r>
              <a:rPr lang="en-US" altLang="zh-CN">
                <a:solidFill>
                  <a:srgbClr val="00B0F0"/>
                </a:solidFill>
              </a:rPr>
              <a:t>:the center of the box             relative to the bounds of the grid cell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(w,h)</a:t>
            </a:r>
            <a:r>
              <a:rPr lang="en-US" altLang="zh-CN">
                <a:solidFill>
                  <a:srgbClr val="00B0F0"/>
                </a:solidFill>
              </a:rPr>
              <a:t>:the width and height relative to the whole image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>
                <a:solidFill>
                  <a:srgbClr val="FF0000"/>
                </a:solidFill>
              </a:rPr>
              <a:t>IoU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78966" y="1294225"/>
            <a:ext cx="3362179" cy="220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18782" y="2208625"/>
            <a:ext cx="3826412" cy="26165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318782" y="2208625"/>
            <a:ext cx="1322363" cy="1294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A∩B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4:artisticCrisscrossEtching id="{8BD69B15-05B7-4C11-9390-022B07888EC0}"/>
                  </a:ext>
                </a:extLst>
              </p:cNvPr>
              <p:cNvSpPr txBox="1"/>
              <p:nvPr/>
            </p:nvSpPr>
            <p:spPr>
              <a:xfrm>
                <a:off x="3741586" y="5161509"/>
                <a:ext cx="3362179" cy="1156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586" y="5161509"/>
                <a:ext cx="3362179" cy="115621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33" name="直接连接符 32"/>
          <p:cNvCxnSpPr/>
          <p:nvPr/>
        </p:nvCxnSpPr>
        <p:spPr>
          <a:xfrm>
            <a:off x="2138289" y="1153551"/>
            <a:ext cx="0" cy="2546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138289" y="3727938"/>
            <a:ext cx="20257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149969" y="3699803"/>
            <a:ext cx="0" cy="126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64037" y="4979963"/>
            <a:ext cx="4149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8299938" y="2053883"/>
            <a:ext cx="0" cy="2912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5809957" y="2039815"/>
            <a:ext cx="2504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809957" y="1167618"/>
            <a:ext cx="0" cy="88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2138289" y="1153551"/>
            <a:ext cx="3671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4811151" y="3151163"/>
            <a:ext cx="1153551" cy="2010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H="1">
            <a:off x="6857580" y="4965895"/>
            <a:ext cx="455276" cy="1186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 </a:t>
            </a:r>
            <a:r>
              <a:rPr lang="en-US" altLang="en-GB">
                <a:solidFill>
                  <a:srgbClr val="00B0F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bounding 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boxes and 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confidence: P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r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(Object)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*IOU</a:t>
            </a:r>
            <a:endParaRPr lang="en-US" altLang="en-GB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42005" y="1116330"/>
            <a:ext cx="5507990" cy="5507990"/>
            <a:chOff x="2863" y="1927"/>
            <a:chExt cx="8674" cy="8674"/>
          </a:xfrm>
        </p:grpSpPr>
        <p:pic>
          <p:nvPicPr>
            <p:cNvPr id="4" name="Google Shape;194;p30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863" y="1927"/>
              <a:ext cx="8674" cy="8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0"/>
            <p:cNvSpPr/>
            <p:nvPr/>
          </p:nvSpPr>
          <p:spPr>
            <a:xfrm>
              <a:off x="8231" y="2979"/>
              <a:ext cx="2933" cy="1751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8913" y="3206"/>
              <a:ext cx="1410" cy="97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60180" y="2091055"/>
            <a:ext cx="2903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no 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Pr(object)=0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confidence=0</a:t>
            </a: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Pr(object)=1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confidence=IOU</a:t>
            </a:r>
            <a:endParaRPr lang="en-US" altLang="zh-CN" sz="2400" b="1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925" y="1541780"/>
            <a:ext cx="190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00B0F0"/>
                </a:solidFill>
              </a:rPr>
              <a:t>B=2</a:t>
            </a:r>
            <a:endParaRPr lang="en-US" altLang="zh-CN" sz="5400" b="1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1925" y="2463800"/>
            <a:ext cx="31800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Each bounding box:</a:t>
            </a:r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(x,y,w,h,confidence)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(x,y)</a:t>
            </a:r>
            <a:r>
              <a:rPr lang="en-US" altLang="zh-CN">
                <a:solidFill>
                  <a:srgbClr val="00B0F0"/>
                </a:solidFill>
              </a:rPr>
              <a:t>:the center of the box             relative to the bounds of the grid cell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(w,h)</a:t>
            </a:r>
            <a:r>
              <a:rPr lang="en-US" altLang="zh-CN">
                <a:solidFill>
                  <a:srgbClr val="00B0F0"/>
                </a:solidFill>
              </a:rPr>
              <a:t>:the width and height relative to the whole image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 </a:t>
            </a:r>
            <a:r>
              <a:rPr lang="en-US" altLang="en-GB">
                <a:solidFill>
                  <a:srgbClr val="00B0F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bounding 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boxes and 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confidence: P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r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(Object)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*IOU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342005" y="1113155"/>
            <a:ext cx="5507990" cy="5507990"/>
            <a:chOff x="2863" y="1927"/>
            <a:chExt cx="8674" cy="8674"/>
          </a:xfrm>
        </p:grpSpPr>
        <p:pic>
          <p:nvPicPr>
            <p:cNvPr id="202" name="Google Shape;202;p3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863" y="1927"/>
              <a:ext cx="8674" cy="8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03;p3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863" y="1932"/>
              <a:ext cx="8674" cy="8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31"/>
            <p:cNvSpPr/>
            <p:nvPr/>
          </p:nvSpPr>
          <p:spPr>
            <a:xfrm>
              <a:off x="8231" y="2979"/>
              <a:ext cx="2933" cy="1751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8913" y="3206"/>
              <a:ext cx="1410" cy="97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60180" y="2602230"/>
            <a:ext cx="2903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no 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Pr(object)=0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confidence=0</a:t>
            </a: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Pr(object)=1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confidence=IOU</a:t>
            </a:r>
            <a:endParaRPr lang="en-US" altLang="zh-CN" sz="2400" b="1">
              <a:solidFill>
                <a:srgbClr val="00B05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25" y="1541780"/>
            <a:ext cx="190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00B0F0"/>
                </a:solidFill>
              </a:rPr>
              <a:t>B=2</a:t>
            </a:r>
            <a:endParaRPr lang="en-US" altLang="zh-CN" sz="5400" b="1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925" y="2463800"/>
            <a:ext cx="31800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Each bounding box:</a:t>
            </a:r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(x,y,w,h,confidence)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(x,y)</a:t>
            </a:r>
            <a:r>
              <a:rPr lang="en-US" altLang="zh-CN">
                <a:solidFill>
                  <a:srgbClr val="00B0F0"/>
                </a:solidFill>
              </a:rPr>
              <a:t>:the center of the box             relative to the bounds of the grid cell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(w,h)</a:t>
            </a:r>
            <a:r>
              <a:rPr lang="en-US" altLang="zh-CN">
                <a:solidFill>
                  <a:srgbClr val="00B0F0"/>
                </a:solidFill>
              </a:rPr>
              <a:t>:the width and height relative to the whole image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 </a:t>
            </a:r>
            <a:r>
              <a:rPr lang="en-US" altLang="en-GB">
                <a:solidFill>
                  <a:srgbClr val="00B0F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bounding 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boxes and 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confidence: P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r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(Object)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*IOU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42005" y="1118870"/>
            <a:ext cx="5507990" cy="5507990"/>
            <a:chOff x="2863" y="1927"/>
            <a:chExt cx="8674" cy="8674"/>
          </a:xfrm>
        </p:grpSpPr>
        <p:pic>
          <p:nvPicPr>
            <p:cNvPr id="211" name="Google Shape;211;p32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863" y="1927"/>
              <a:ext cx="8674" cy="8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212;p3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863" y="1932"/>
              <a:ext cx="8674" cy="8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/>
            <p:nvPr/>
          </p:nvSpPr>
          <p:spPr>
            <a:xfrm>
              <a:off x="8231" y="2979"/>
              <a:ext cx="2933" cy="1751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8913" y="3206"/>
              <a:ext cx="1410" cy="97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9061" y="8140"/>
              <a:ext cx="1251" cy="1228"/>
            </a:xfrm>
            <a:prstGeom prst="rect">
              <a:avLst/>
            </a:prstGeom>
            <a:solidFill>
              <a:srgbClr val="FF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73515" y="2534285"/>
            <a:ext cx="2903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no 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Pr(object)=0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confidence=0</a:t>
            </a: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Pr(object)=1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confidence=IOU</a:t>
            </a:r>
            <a:endParaRPr lang="en-US" altLang="zh-CN" sz="2400" b="1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925" y="1541780"/>
            <a:ext cx="190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00B0F0"/>
                </a:solidFill>
              </a:rPr>
              <a:t>B=2</a:t>
            </a:r>
            <a:endParaRPr lang="en-US" altLang="zh-CN" sz="5400" b="1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925" y="2463800"/>
            <a:ext cx="31800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Each bounding box:</a:t>
            </a:r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(x,y,w,h,confidence)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(x,y)</a:t>
            </a:r>
            <a:r>
              <a:rPr lang="en-US" altLang="zh-CN">
                <a:solidFill>
                  <a:srgbClr val="00B0F0"/>
                </a:solidFill>
              </a:rPr>
              <a:t>:the center of the box             relative to the bounds of the grid cell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(w,h)</a:t>
            </a:r>
            <a:r>
              <a:rPr lang="en-US" altLang="zh-CN">
                <a:solidFill>
                  <a:srgbClr val="00B0F0"/>
                </a:solidFill>
              </a:rPr>
              <a:t>:the width and height relative to the whole image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 </a:t>
            </a:r>
            <a:r>
              <a:rPr lang="en-US" altLang="en-GB">
                <a:solidFill>
                  <a:srgbClr val="00B0F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bounding 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boxes and 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confidence: P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r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(Object)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*IOU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42005" y="1118870"/>
            <a:ext cx="5507990" cy="5507990"/>
            <a:chOff x="2863" y="1927"/>
            <a:chExt cx="8674" cy="8674"/>
          </a:xfrm>
        </p:grpSpPr>
        <p:pic>
          <p:nvPicPr>
            <p:cNvPr id="221" name="Google Shape;221;p33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863" y="1927"/>
              <a:ext cx="8674" cy="8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3"/>
            <p:cNvSpPr/>
            <p:nvPr/>
          </p:nvSpPr>
          <p:spPr>
            <a:xfrm>
              <a:off x="8481" y="7162"/>
              <a:ext cx="2365" cy="288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8231" y="2979"/>
              <a:ext cx="2933" cy="1751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8936" y="7753"/>
              <a:ext cx="1251" cy="1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8913" y="3206"/>
              <a:ext cx="1410" cy="97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60180" y="2534285"/>
            <a:ext cx="2903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no 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Pr(object)=0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confidence=0</a:t>
            </a: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Pr(object)=1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confidence=IOU</a:t>
            </a:r>
            <a:endParaRPr lang="en-US" altLang="zh-CN" sz="2400" b="1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925" y="1541780"/>
            <a:ext cx="190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00B0F0"/>
                </a:solidFill>
              </a:rPr>
              <a:t>B=2</a:t>
            </a:r>
            <a:endParaRPr lang="en-US" altLang="zh-CN" sz="5400" b="1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1925" y="2463800"/>
            <a:ext cx="31800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Each bounding box:</a:t>
            </a:r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(x,y,w,h,confidence)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(x,y)</a:t>
            </a:r>
            <a:r>
              <a:rPr lang="en-US" altLang="zh-CN">
                <a:solidFill>
                  <a:srgbClr val="00B0F0"/>
                </a:solidFill>
              </a:rPr>
              <a:t>:the center of the box             relative to the bounds of the grid cell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(w,h)</a:t>
            </a:r>
            <a:r>
              <a:rPr lang="en-US" altLang="zh-CN">
                <a:solidFill>
                  <a:srgbClr val="00B0F0"/>
                </a:solidFill>
              </a:rPr>
              <a:t>:the width and height relative to the whole image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 </a:t>
            </a:r>
            <a:r>
              <a:rPr lang="en-US" altLang="en-GB">
                <a:solidFill>
                  <a:srgbClr val="00B0F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bounding 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boxes and 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confidence: P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r</a:t>
            </a:r>
            <a:r>
              <a:rPr 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(Object)</a:t>
            </a:r>
            <a:r>
              <a:rPr lang="en-US" altLang="en-GB">
                <a:solidFill>
                  <a:srgbClr val="00B05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*IOU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42005" y="1116330"/>
            <a:ext cx="5507990" cy="5507990"/>
            <a:chOff x="2863" y="1927"/>
            <a:chExt cx="8674" cy="8674"/>
          </a:xfrm>
        </p:grpSpPr>
        <p:pic>
          <p:nvPicPr>
            <p:cNvPr id="231" name="Google Shape;231;p34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863" y="1927"/>
              <a:ext cx="8674" cy="8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4"/>
            <p:cNvSpPr/>
            <p:nvPr/>
          </p:nvSpPr>
          <p:spPr>
            <a:xfrm>
              <a:off x="8481" y="7162"/>
              <a:ext cx="2365" cy="288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8231" y="2979"/>
              <a:ext cx="2933" cy="1751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8936" y="7753"/>
              <a:ext cx="1251" cy="1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8913" y="3206"/>
              <a:ext cx="1410" cy="977"/>
            </a:xfrm>
            <a:prstGeom prst="rect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36" name="Google Shape;236;p3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863" y="1927"/>
              <a:ext cx="8674" cy="8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9060180" y="2531745"/>
            <a:ext cx="2903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no 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Pr(object)=0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confidence=0</a:t>
            </a: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B050"/>
                </a:solidFill>
              </a:rPr>
              <a:t>object: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Pr(object)=1</a:t>
            </a:r>
            <a:endParaRPr lang="en-US" altLang="zh-CN" sz="2400" b="1">
              <a:solidFill>
                <a:srgbClr val="00B050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B050"/>
                </a:solidFill>
              </a:rPr>
              <a:t>confidence=IOU</a:t>
            </a:r>
            <a:endParaRPr lang="en-US" altLang="zh-CN" sz="2400" b="1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925" y="1541780"/>
            <a:ext cx="190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00B0F0"/>
                </a:solidFill>
              </a:rPr>
              <a:t>B=2</a:t>
            </a:r>
            <a:endParaRPr lang="en-US" altLang="zh-CN" sz="5400" b="1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1925" y="2463800"/>
            <a:ext cx="31800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Each bounding box:</a:t>
            </a:r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(x,y,w,h,confidence)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(x,y)</a:t>
            </a:r>
            <a:r>
              <a:rPr lang="en-US" altLang="zh-CN">
                <a:solidFill>
                  <a:srgbClr val="00B0F0"/>
                </a:solidFill>
              </a:rPr>
              <a:t>:the center of the box             relative to the bounds of the grid cell, [0,1]</a:t>
            </a:r>
            <a:endParaRPr lang="en-US" altLang="zh-CN" b="1">
              <a:solidFill>
                <a:srgbClr val="00B0F0"/>
              </a:solidFill>
            </a:endParaRPr>
          </a:p>
          <a:p>
            <a:endParaRPr lang="en-US" altLang="zh-CN" b="1">
              <a:solidFill>
                <a:srgbClr val="00B0F0"/>
              </a:solidFill>
            </a:endParaRPr>
          </a:p>
          <a:p>
            <a:r>
              <a:rPr lang="en-US" altLang="zh-CN" b="1">
                <a:solidFill>
                  <a:srgbClr val="00B0F0"/>
                </a:solidFill>
              </a:rPr>
              <a:t>       </a:t>
            </a:r>
            <a:r>
              <a:rPr lang="en-US" altLang="zh-CN" sz="2000" b="1">
                <a:solidFill>
                  <a:srgbClr val="00B0F0"/>
                </a:solidFill>
              </a:rPr>
              <a:t>(w,h)</a:t>
            </a:r>
            <a:r>
              <a:rPr lang="en-US" altLang="zh-CN">
                <a:solidFill>
                  <a:srgbClr val="00B0F0"/>
                </a:solidFill>
              </a:rPr>
              <a:t>:the width and height relative to the whole image,[0,1]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2500" y="3365500"/>
          <a:ext cx="1270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27000" imgH="127000" progId="Equation.KSEE3">
                  <p:embed/>
                </p:oleObj>
              </mc:Choice>
              <mc:Fallback>
                <p:oleObj name="" r:id="rId3" imgW="127000" imgH="127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2500" y="3365500"/>
                        <a:ext cx="1270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2500" y="3365500"/>
          <a:ext cx="1270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127000" imgH="127000" progId="Equation.KSEE3">
                  <p:embed/>
                </p:oleObj>
              </mc:Choice>
              <mc:Fallback>
                <p:oleObj name="" r:id="rId5" imgW="127000" imgH="127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2500" y="3365500"/>
                        <a:ext cx="1270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2500" y="3365500"/>
          <a:ext cx="1270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127000" imgH="127000" progId="Equation.KSEE3">
                  <p:embed/>
                </p:oleObj>
              </mc:Choice>
              <mc:Fallback>
                <p:oleObj name="" r:id="rId7" imgW="127000" imgH="1270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2500" y="3365500"/>
                        <a:ext cx="1270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2500" y="3365500"/>
          <a:ext cx="1270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127000" imgH="127000" progId="Equation.KSEE3">
                  <p:embed/>
                </p:oleObj>
              </mc:Choice>
              <mc:Fallback>
                <p:oleObj name="" r:id="rId9" imgW="127000" imgH="127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32500" y="3365500"/>
                        <a:ext cx="1270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2500" y="3365500"/>
          <a:ext cx="1270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1" imgW="127000" imgH="127000" progId="Equation.KSEE3">
                  <p:embed/>
                </p:oleObj>
              </mc:Choice>
              <mc:Fallback>
                <p:oleObj name="" r:id="rId11" imgW="127000" imgH="1270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32500" y="3365500"/>
                        <a:ext cx="1270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6045200" y="3357563"/>
          <a:ext cx="101600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3" imgW="127000" imgH="127000" progId="Equation.KSEE3">
                  <p:embed/>
                </p:oleObj>
              </mc:Choice>
              <mc:Fallback>
                <p:oleObj name="" r:id="rId13" imgW="127000" imgH="127000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45200" y="3357563"/>
                        <a:ext cx="101600" cy="14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148422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1484223"/>
            <a:ext cx="1090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YOLOv1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YOU ONLY LOOK ONCE</a:t>
            </a:r>
            <a:endParaRPr lang="en-US" altLang="zh-CN" dirty="0"/>
          </a:p>
        </p:txBody>
      </p:sp>
      <p:sp>
        <p:nvSpPr>
          <p:cNvPr id="25" name="任意多边形 24"/>
          <p:cNvSpPr/>
          <p:nvPr/>
        </p:nvSpPr>
        <p:spPr>
          <a:xfrm>
            <a:off x="1095824" y="5174888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42583" y="5174888"/>
            <a:ext cx="1090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3329555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3329555"/>
            <a:ext cx="1449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 9000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0565" y="1116965"/>
            <a:ext cx="5320030" cy="1633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20" y="2962275"/>
            <a:ext cx="4313555" cy="1633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4752975"/>
            <a:ext cx="4090035" cy="1321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66935" y="1552575"/>
            <a:ext cx="2304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CVPR 2016</a:t>
            </a:r>
            <a:endParaRPr lang="en-US" altLang="zh-CN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9766935" y="3517900"/>
            <a:ext cx="2304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CVPR 2017</a:t>
            </a:r>
            <a:endParaRPr lang="en-US" altLang="zh-CN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also predicts </a:t>
            </a:r>
            <a:r>
              <a:rPr lang="en-US" altLang="en-GB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class probabili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ties</a:t>
            </a:r>
            <a:endParaRPr lang="en-US" altLang="en-GB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14249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258300" y="2967990"/>
            <a:ext cx="2370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rgbClr val="FF0000"/>
                </a:solidFill>
              </a:rPr>
              <a:t>C=20</a:t>
            </a:r>
            <a:endParaRPr lang="en-US" altLang="zh-CN" sz="5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also predicts </a:t>
            </a:r>
            <a:r>
              <a:rPr lang="en-US" altLang="en-GB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</a:t>
            </a:r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class probabilit</a:t>
            </a:r>
            <a:r>
              <a:rPr lang="en-US" alt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ies</a:t>
            </a:r>
            <a:endParaRPr lang="en-US" altLang="en-GB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48" y="114463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2193100" y="434628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Dog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1896400" y="160951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Bicycle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8919200" y="176193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Car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8919210" y="5709285"/>
            <a:ext cx="2350135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Dining Table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58300" y="2967990"/>
            <a:ext cx="2370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rgbClr val="FF0000"/>
                </a:solidFill>
              </a:rPr>
              <a:t>C=20</a:t>
            </a:r>
            <a:endParaRPr lang="en-US" altLang="zh-CN" sz="5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Conditioned on object: </a:t>
            </a:r>
            <a:r>
              <a:rPr lang="en-GB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P(Car | Object)</a:t>
            </a:r>
            <a:endParaRPr lang="en-GB" altLang="en-US">
              <a:solidFill>
                <a:srgbClr val="FF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48" y="114463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2193100" y="434628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Dog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896400" y="160951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Bicycle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8919200" y="176193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Car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8919200" y="559423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Dining Table</a:t>
            </a:r>
            <a:endParaRPr sz="30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Then we combine the box and class predictions</a:t>
            </a:r>
            <a:endParaRPr lang="zh-CN" altLang="en-US"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0" y="1116060"/>
            <a:ext cx="5508300" cy="5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Test time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60775"/>
            <a:ext cx="10515600" cy="4351338"/>
          </a:xfrm>
        </p:spPr>
        <p:txBody>
          <a:bodyPr/>
          <a:p>
            <a:r>
              <a:rPr lang="zh-CN" altLang="en-US"/>
              <a:t>class-specific confidence scores for each box.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These scores encode both the probability of that class appearing in the box and how well the predicted box fits the object.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2080260"/>
            <a:ext cx="9906000" cy="722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>
                <a:solidFill>
                  <a:srgbClr val="FF0000"/>
                </a:solidFill>
              </a:rPr>
              <a:t>non-maximum suppression</a:t>
            </a:r>
            <a:r>
              <a:rPr lang="en-US" altLang="zh-CN" dirty="0"/>
              <a:t>?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44515" y="1976755"/>
            <a:ext cx="66732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Discard all boxes with Pc&lt;=0.6(</a:t>
            </a:r>
            <a:r>
              <a:rPr lang="en-US" altLang="zh-CN" sz="2400" dirty="0">
                <a:solidFill>
                  <a:srgbClr val="0171C5"/>
                </a:solidFill>
                <a:sym typeface="+mn-ea"/>
              </a:rPr>
              <a:t>Manually set</a:t>
            </a:r>
            <a:r>
              <a:rPr lang="en-US" altLang="zh-CN" sz="2400" dirty="0">
                <a:sym typeface="+mn-ea"/>
              </a:rPr>
              <a:t>)</a:t>
            </a:r>
            <a:endParaRPr lang="en-US" altLang="zh-CN" sz="2400" dirty="0"/>
          </a:p>
          <a:p>
            <a:r>
              <a:rPr lang="en-US" altLang="zh-CN" sz="2400" dirty="0"/>
              <a:t>While there are any remaining boxes: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Pick the box with the largest confidence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Output that as a prediction.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Discard any remaining box with </a:t>
            </a:r>
            <a:r>
              <a:rPr lang="en-US" altLang="zh-CN" sz="2400" dirty="0" err="1"/>
              <a:t>IoU</a:t>
            </a:r>
            <a:r>
              <a:rPr lang="en-US" altLang="zh-CN" sz="2400" dirty="0"/>
              <a:t>&gt;=0.5(</a:t>
            </a:r>
            <a:r>
              <a:rPr lang="en-US" altLang="zh-CN" sz="2400" dirty="0">
                <a:solidFill>
                  <a:srgbClr val="0171C5"/>
                </a:solidFill>
              </a:rPr>
              <a:t>Manually set</a:t>
            </a:r>
            <a:r>
              <a:rPr lang="en-US" altLang="zh-CN" sz="2400" dirty="0"/>
              <a:t>) with the box output in the previous step</a:t>
            </a:r>
            <a:endParaRPr lang="zh-CN" altLang="en-US" sz="2400" dirty="0"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7855" y="1226820"/>
            <a:ext cx="5026660" cy="49155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847090" y="3226435"/>
            <a:ext cx="1866900" cy="2686050"/>
          </a:xfrm>
          <a:prstGeom prst="rect">
            <a:avLst/>
          </a:prstGeom>
          <a:noFill/>
          <a:ln w="38100">
            <a:solidFill>
              <a:srgbClr val="3AC40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3905" y="2705735"/>
            <a:ext cx="1866900" cy="2686050"/>
          </a:xfrm>
          <a:prstGeom prst="rect">
            <a:avLst/>
          </a:prstGeom>
          <a:noFill/>
          <a:ln w="38100">
            <a:solidFill>
              <a:srgbClr val="3AC40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8670" y="2180590"/>
            <a:ext cx="3837940" cy="2992120"/>
          </a:xfrm>
          <a:prstGeom prst="rect">
            <a:avLst/>
          </a:prstGeom>
          <a:noFill/>
          <a:ln w="38100">
            <a:solidFill>
              <a:srgbClr val="FF00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90595" y="1666875"/>
            <a:ext cx="1925955" cy="1038860"/>
          </a:xfrm>
          <a:prstGeom prst="rect">
            <a:avLst/>
          </a:prstGeom>
          <a:noFill/>
          <a:ln w="38100">
            <a:solidFill>
              <a:srgbClr val="FF7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59810" y="1349375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7E00"/>
                </a:solidFill>
              </a:rPr>
              <a:t>0.7</a:t>
            </a:r>
            <a:endParaRPr lang="en-US" altLang="zh-CN" b="1">
              <a:solidFill>
                <a:srgbClr val="FF7E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65675" y="1812290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7E00"/>
                </a:solidFill>
              </a:rPr>
              <a:t>0.9</a:t>
            </a:r>
            <a:endParaRPr lang="en-US" altLang="zh-CN" b="1">
              <a:solidFill>
                <a:srgbClr val="FF7E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2660" y="1666875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C2"/>
                </a:solidFill>
              </a:rPr>
              <a:t>0.6</a:t>
            </a:r>
            <a:endParaRPr lang="en-US" altLang="zh-CN" b="1">
              <a:solidFill>
                <a:srgbClr val="FF00C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32660" y="2180590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C2"/>
                </a:solidFill>
              </a:rPr>
              <a:t>0.8</a:t>
            </a:r>
            <a:endParaRPr lang="en-US" altLang="zh-CN" b="1">
              <a:solidFill>
                <a:srgbClr val="FF00C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6010" y="3244850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3AC40C"/>
                </a:solidFill>
              </a:rPr>
              <a:t>0.6</a:t>
            </a:r>
            <a:endParaRPr lang="en-US" altLang="zh-CN" b="1">
              <a:solidFill>
                <a:srgbClr val="3AC40C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6010" y="2876550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3AC40C"/>
                </a:solidFill>
              </a:rPr>
              <a:t>0.9</a:t>
            </a:r>
            <a:endParaRPr lang="en-US" altLang="zh-CN" b="1">
              <a:solidFill>
                <a:srgbClr val="3AC40C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3010" y="2421890"/>
            <a:ext cx="65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3AC40C"/>
                </a:solidFill>
              </a:rPr>
              <a:t>0.8</a:t>
            </a:r>
            <a:endParaRPr lang="en-US" altLang="zh-CN" b="1">
              <a:solidFill>
                <a:srgbClr val="3AC40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Finally we do NMS and threshold detections</a:t>
            </a:r>
            <a:endParaRPr lang="zh-CN" altLang="en-US"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0" y="112050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008745" y="2890520"/>
            <a:ext cx="3046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NMS</a:t>
            </a:r>
            <a:r>
              <a:rPr lang="zh-CN" altLang="en-US" sz="3200">
                <a:sym typeface="+mn-ea"/>
              </a:rPr>
              <a:t> adds 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2- 3%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in mAP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This parameterization fixes the output size</a:t>
            </a:r>
            <a:endParaRPr lang="zh-CN" altLang="en-US"/>
          </a:p>
        </p:txBody>
      </p:sp>
      <p:sp>
        <p:nvSpPr>
          <p:cNvPr id="280" name="Google Shape;280;p40"/>
          <p:cNvSpPr txBox="1"/>
          <p:nvPr>
            <p:ph type="body" idx="1"/>
          </p:nvPr>
        </p:nvSpPr>
        <p:spPr>
          <a:xfrm>
            <a:off x="1096010" y="1314450"/>
            <a:ext cx="9946005" cy="4555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Each cell predicts: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 panose="020B0504030602030204"/>
              <a:buChar char="-"/>
            </a:pP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For each bounding box: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 panose="020B0504030602030204"/>
              <a:buChar char="-"/>
            </a:pPr>
            <a:r>
              <a:rPr lang="en-GB" sz="2000" b="1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4</a:t>
            </a:r>
            <a:r>
              <a:rPr lang="en-GB" sz="20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coordinates (x, y, w, h)</a:t>
            </a:r>
            <a:endParaRPr sz="20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 panose="020B0504030602030204"/>
              <a:buChar char="-"/>
            </a:pPr>
            <a:r>
              <a:rPr lang="en-GB" sz="2000" b="1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1</a:t>
            </a:r>
            <a:r>
              <a:rPr lang="en-GB" sz="20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confidence value</a:t>
            </a:r>
            <a:endParaRPr sz="20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 panose="020B0504030602030204"/>
              <a:buChar char="-"/>
            </a:pPr>
            <a:r>
              <a:rPr lang="en-US" altLang="en-GB" sz="2400" b="1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class probabilities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For Pascal VOC: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 panose="020B0504030602030204"/>
              <a:buChar char="-"/>
            </a:pPr>
            <a:r>
              <a:rPr lang="en-US" altLang="en-GB" sz="2400" b="1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=7, 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7x7 grid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 panose="020B0504030602030204"/>
              <a:buChar char="-"/>
            </a:pPr>
            <a:r>
              <a:rPr lang="en-US" altLang="en-GB" sz="2400" b="1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=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2 bounding boxes / cell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 panose="020B0504030602030204"/>
              <a:buChar char="-"/>
            </a:pPr>
            <a:r>
              <a:rPr lang="en-US" altLang="en-GB" sz="2400" b="1">
                <a:solidFill>
                  <a:srgbClr val="FF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=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20 classes</a:t>
            </a:r>
            <a:endParaRPr sz="2400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x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x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(B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x</a:t>
            </a:r>
            <a:r>
              <a:rPr lang="en-US" alt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5+C)=</a:t>
            </a:r>
            <a:r>
              <a:rPr lang="en-GB" sz="2400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7 x 7 x (2 x 5 + 20) = 7 x 7 x 30 tensor = </a:t>
            </a:r>
            <a:r>
              <a:rPr lang="en-GB" sz="2400" b="1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1470 outputs</a:t>
            </a:r>
            <a:endParaRPr lang="en-GB" sz="2400" b="1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02450" y="1626750"/>
            <a:ext cx="5551351" cy="36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Network Design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1075055"/>
            <a:ext cx="9620885" cy="4178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4770" y="5598795"/>
            <a:ext cx="4634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24 convolutional layers </a:t>
            </a:r>
            <a:r>
              <a:rPr lang="en-US" altLang="zh-CN" sz="2000" b="1">
                <a:solidFill>
                  <a:srgbClr val="FF0000"/>
                </a:solidFill>
              </a:rPr>
              <a:t>: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        extract features from the image</a:t>
            </a:r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9050" y="5598795"/>
            <a:ext cx="6243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B0F0"/>
                </a:solidFill>
                <a:sym typeface="+mn-ea"/>
              </a:rPr>
              <a:t>2 fully connected layers</a:t>
            </a:r>
            <a:r>
              <a:rPr lang="en-US" altLang="zh-CN" sz="2000" b="1">
                <a:solidFill>
                  <a:srgbClr val="00B0F0"/>
                </a:solidFill>
                <a:sym typeface="+mn-ea"/>
              </a:rPr>
              <a:t>:</a:t>
            </a:r>
            <a:endParaRPr lang="zh-CN" altLang="en-US" sz="2000" b="1">
              <a:solidFill>
                <a:srgbClr val="00B0F0"/>
              </a:solidFill>
            </a:endParaRPr>
          </a:p>
          <a:p>
            <a:r>
              <a:rPr lang="zh-CN" altLang="en-US" sz="2000" b="1">
                <a:solidFill>
                  <a:srgbClr val="00B0F0"/>
                </a:solidFill>
                <a:sym typeface="+mn-ea"/>
              </a:rPr>
              <a:t>        predict the output probabilities and coordinates.</a:t>
            </a:r>
            <a:endParaRPr lang="zh-CN" altLang="en-US" sz="2000" b="1">
              <a:solidFill>
                <a:srgbClr val="00B0F0"/>
              </a:solidFill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11935" y="4279900"/>
            <a:ext cx="273050" cy="12992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120640" y="4559935"/>
            <a:ext cx="33959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0640060" y="4526915"/>
            <a:ext cx="958850" cy="1118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178040" y="4553585"/>
            <a:ext cx="1637665" cy="103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84910" y="799465"/>
            <a:ext cx="8037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/>
              <a:t> </a:t>
            </a:r>
            <a:r>
              <a:rPr lang="zh-CN" altLang="en-US" sz="2400" b="1"/>
              <a:t>inspired by the </a:t>
            </a:r>
            <a:r>
              <a:rPr lang="zh-CN" altLang="en-US" sz="2400" b="1">
                <a:solidFill>
                  <a:srgbClr val="FF0000"/>
                </a:solidFill>
              </a:rPr>
              <a:t>GoogLeNet </a:t>
            </a:r>
            <a:r>
              <a:rPr lang="zh-CN" altLang="en-US" sz="2400" b="1"/>
              <a:t>model for image classification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Network Design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Fast YOLO</a:t>
            </a:r>
            <a:endParaRPr lang="en-US" altLang="zh-CN"/>
          </a:p>
          <a:p>
            <a:pPr lvl="1"/>
            <a:r>
              <a:rPr lang="en-US" altLang="zh-CN"/>
              <a:t>fewer convolutional layers (9 instead of 24)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fewer filters in those layers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Other than the size of the network, all training and testing parameters are the same between YOLO and Fast YOLO.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en-US" altLang="zh-CN" b="1" dirty="0"/>
              <a:t>Introduction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Model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Thus we can train one neural network to be a whole detection pipeline</a:t>
            </a:r>
            <a:endParaRPr lang="zh-CN" altLang="en-US"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0" y="2464837"/>
            <a:ext cx="9143998" cy="339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en-US" altLang="zh-CN" b="1" dirty="0"/>
              <a:t>Training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During training, match example to the right cell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2441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/>
          <p:nvPr/>
        </p:nvSpPr>
        <p:spPr>
          <a:xfrm>
            <a:off x="3485600" y="3327610"/>
            <a:ext cx="1657500" cy="30717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42"/>
          <p:cNvSpPr/>
          <p:nvPr/>
        </p:nvSpPr>
        <p:spPr>
          <a:xfrm>
            <a:off x="4192725" y="474183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During training, match example to the right cell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2631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/>
          <p:nvPr/>
        </p:nvSpPr>
        <p:spPr>
          <a:xfrm>
            <a:off x="4192725" y="4743740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43"/>
          <p:cNvSpPr/>
          <p:nvPr/>
        </p:nvSpPr>
        <p:spPr>
          <a:xfrm>
            <a:off x="4139481" y="4378771"/>
            <a:ext cx="775500" cy="763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Adjust that cell’s class prediction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11" name="Google Shape;311;p44"/>
          <p:cNvSpPr txBox="1"/>
          <p:nvPr/>
        </p:nvSpPr>
        <p:spPr>
          <a:xfrm>
            <a:off x="2147400" y="418296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Dog = 1</a:t>
            </a:r>
            <a:endParaRPr b="1"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Cat = 0</a:t>
            </a:r>
            <a:endParaRPr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Bike = 0</a:t>
            </a:r>
            <a:endParaRPr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...</a:t>
            </a:r>
            <a:endParaRPr>
              <a:solidFill>
                <a:srgbClr val="000000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298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/>
          <p:nvPr/>
        </p:nvSpPr>
        <p:spPr>
          <a:xfrm>
            <a:off x="4139481" y="4365436"/>
            <a:ext cx="775500" cy="76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Look at that cell’s predicted boxes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2441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3409575" y="3236385"/>
            <a:ext cx="2037600" cy="3010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45"/>
          <p:cNvSpPr/>
          <p:nvPr/>
        </p:nvSpPr>
        <p:spPr>
          <a:xfrm>
            <a:off x="4063425" y="4072735"/>
            <a:ext cx="1003500" cy="1155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Find the best one, adjust it, increase the confidence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2631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/>
          <p:nvPr/>
        </p:nvSpPr>
        <p:spPr>
          <a:xfrm>
            <a:off x="3485600" y="3329515"/>
            <a:ext cx="1657500" cy="30717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46"/>
          <p:cNvSpPr/>
          <p:nvPr/>
        </p:nvSpPr>
        <p:spPr>
          <a:xfrm>
            <a:off x="3409575" y="3238290"/>
            <a:ext cx="2037600" cy="3010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" name="Google Shape;333;p46"/>
          <p:cNvSpPr/>
          <p:nvPr/>
        </p:nvSpPr>
        <p:spPr>
          <a:xfrm>
            <a:off x="4063425" y="4074640"/>
            <a:ext cx="1003500" cy="1155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Find the best one, adjust it, increase the confidence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234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3409575" y="3224320"/>
            <a:ext cx="2037600" cy="3010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342;p47"/>
          <p:cNvSpPr/>
          <p:nvPr/>
        </p:nvSpPr>
        <p:spPr>
          <a:xfrm>
            <a:off x="4063425" y="4060670"/>
            <a:ext cx="1003500" cy="1155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43" name="Google Shape;343;p47"/>
          <p:cNvCxnSpPr/>
          <p:nvPr/>
        </p:nvCxnSpPr>
        <p:spPr>
          <a:xfrm flipH="1">
            <a:off x="5447175" y="2387995"/>
            <a:ext cx="729900" cy="7299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Find the best one, adjust it, increase the confidence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107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/>
          <p:nvPr/>
        </p:nvSpPr>
        <p:spPr>
          <a:xfrm>
            <a:off x="3409575" y="3223050"/>
            <a:ext cx="2037600" cy="3010800"/>
          </a:xfrm>
          <a:prstGeom prst="rect">
            <a:avLst/>
          </a:prstGeom>
          <a:noFill/>
          <a:ln w="1143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2" name="Google Shape;352;p48"/>
          <p:cNvSpPr/>
          <p:nvPr/>
        </p:nvSpPr>
        <p:spPr>
          <a:xfrm>
            <a:off x="4063425" y="4059400"/>
            <a:ext cx="1003500" cy="1155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53" name="Google Shape;353;p48"/>
          <p:cNvCxnSpPr/>
          <p:nvPr/>
        </p:nvCxnSpPr>
        <p:spPr>
          <a:xfrm flipH="1">
            <a:off x="5447175" y="2386725"/>
            <a:ext cx="729900" cy="7299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Decrease the confidence of other boxes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234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/>
          <p:nvPr/>
        </p:nvSpPr>
        <p:spPr>
          <a:xfrm>
            <a:off x="3409575" y="3224320"/>
            <a:ext cx="2037600" cy="3010800"/>
          </a:xfrm>
          <a:prstGeom prst="rect">
            <a:avLst/>
          </a:prstGeom>
          <a:noFill/>
          <a:ln w="1143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" name="Google Shape;362;p49"/>
          <p:cNvSpPr/>
          <p:nvPr/>
        </p:nvSpPr>
        <p:spPr>
          <a:xfrm>
            <a:off x="4063425" y="4060670"/>
            <a:ext cx="1003500" cy="1155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3" name="Google Shape;363;p49"/>
          <p:cNvCxnSpPr/>
          <p:nvPr/>
        </p:nvCxnSpPr>
        <p:spPr>
          <a:xfrm flipH="1">
            <a:off x="4154400" y="4506620"/>
            <a:ext cx="334800" cy="26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3" name="Google Shape;63;p14"/>
          <p:cNvPicPr preferRelativeResize="0"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0050" y="71755"/>
            <a:ext cx="8977630" cy="672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Decrease the confidence of other boxes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107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/>
          <p:nvPr/>
        </p:nvSpPr>
        <p:spPr>
          <a:xfrm>
            <a:off x="3409575" y="3223050"/>
            <a:ext cx="2037600" cy="3010800"/>
          </a:xfrm>
          <a:prstGeom prst="rect">
            <a:avLst/>
          </a:prstGeom>
          <a:noFill/>
          <a:ln w="1143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50"/>
          <p:cNvSpPr/>
          <p:nvPr/>
        </p:nvSpPr>
        <p:spPr>
          <a:xfrm>
            <a:off x="4063425" y="4059400"/>
            <a:ext cx="1003500" cy="11556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73" name="Google Shape;373;p50"/>
          <p:cNvCxnSpPr/>
          <p:nvPr/>
        </p:nvCxnSpPr>
        <p:spPr>
          <a:xfrm flipH="1">
            <a:off x="4154400" y="4505350"/>
            <a:ext cx="334800" cy="26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Some cells don’t have any ground truth detections!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107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/>
          <p:nvPr/>
        </p:nvSpPr>
        <p:spPr>
          <a:xfrm>
            <a:off x="6496431" y="4363362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Some cells don’t have any ground truth detections!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234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/>
          <p:nvPr/>
        </p:nvSpPr>
        <p:spPr>
          <a:xfrm>
            <a:off x="6321675" y="4121820"/>
            <a:ext cx="1125000" cy="1386600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52"/>
          <p:cNvSpPr/>
          <p:nvPr/>
        </p:nvSpPr>
        <p:spPr>
          <a:xfrm>
            <a:off x="5143100" y="2844170"/>
            <a:ext cx="3269400" cy="3649500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Decrease the confidence of these boxes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2441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/>
          <p:nvPr/>
        </p:nvSpPr>
        <p:spPr>
          <a:xfrm>
            <a:off x="6321675" y="4133885"/>
            <a:ext cx="1125000" cy="1386600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53"/>
          <p:cNvSpPr/>
          <p:nvPr/>
        </p:nvSpPr>
        <p:spPr>
          <a:xfrm>
            <a:off x="5143100" y="2856235"/>
            <a:ext cx="3269400" cy="3649500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Decrease the confidence of these boxes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107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5143100" y="2842900"/>
            <a:ext cx="3269400" cy="36495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54"/>
          <p:cNvSpPr/>
          <p:nvPr/>
        </p:nvSpPr>
        <p:spPr>
          <a:xfrm>
            <a:off x="6321675" y="4120550"/>
            <a:ext cx="1125000" cy="1386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Don’t adjust the class probabilities or coordinates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1852" y="1211075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/>
          <p:nvPr/>
        </p:nvSpPr>
        <p:spPr>
          <a:xfrm>
            <a:off x="6496431" y="4363362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55"/>
          <p:cNvSpPr/>
          <p:nvPr/>
        </p:nvSpPr>
        <p:spPr>
          <a:xfrm>
            <a:off x="5143100" y="2842900"/>
            <a:ext cx="3269400" cy="36495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55"/>
          <p:cNvSpPr/>
          <p:nvPr/>
        </p:nvSpPr>
        <p:spPr>
          <a:xfrm>
            <a:off x="6321675" y="4120550"/>
            <a:ext cx="1125000" cy="1386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Detail of training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5051425"/>
          </a:xfrm>
        </p:spPr>
        <p:txBody>
          <a:bodyPr>
            <a:normAutofit/>
          </a:bodyPr>
          <a:p>
            <a:r>
              <a:rPr lang="en-US" altLang="zh-CN" b="1"/>
              <a:t>pretrain: </a:t>
            </a:r>
            <a:endParaRPr lang="en-US" altLang="zh-CN"/>
          </a:p>
          <a:p>
            <a:pPr lvl="1"/>
            <a:r>
              <a:rPr lang="en-US" altLang="zh-CN"/>
              <a:t>ImageNet 1000-class competition dataset</a:t>
            </a:r>
            <a:endParaRPr lang="en-US" altLang="zh-CN"/>
          </a:p>
          <a:p>
            <a:pPr lvl="1"/>
            <a:r>
              <a:rPr lang="en-US" altLang="zh-CN"/>
              <a:t>use the first 20 convolutional layers</a:t>
            </a:r>
            <a:endParaRPr lang="en-US" altLang="zh-CN"/>
          </a:p>
          <a:p>
            <a:pPr lvl="1"/>
            <a:r>
              <a:rPr lang="en-US" altLang="zh-CN"/>
              <a:t>followed by a average-pooling layer and a fully connected layer</a:t>
            </a:r>
            <a:endParaRPr lang="en-US" altLang="zh-CN"/>
          </a:p>
          <a:p>
            <a:pPr lvl="1"/>
            <a:r>
              <a:rPr lang="en-US" altLang="zh-CN"/>
              <a:t>input: </a:t>
            </a:r>
            <a:r>
              <a:rPr lang="en-US" altLang="zh-CN">
                <a:sym typeface="+mn-ea"/>
              </a:rPr>
              <a:t>224 x 224</a:t>
            </a:r>
            <a:endParaRPr lang="en-US" altLang="zh-CN"/>
          </a:p>
          <a:p>
            <a:r>
              <a:rPr lang="en-US" altLang="zh-CN" b="1"/>
              <a:t>train for detection:</a:t>
            </a:r>
            <a:endParaRPr lang="en-US" altLang="zh-CN"/>
          </a:p>
          <a:p>
            <a:pPr lvl="1"/>
            <a:r>
              <a:rPr lang="en-US" altLang="zh-CN"/>
              <a:t>add four convolutional layers and two fully connected layers</a:t>
            </a:r>
            <a:endParaRPr lang="en-US" altLang="zh-CN"/>
          </a:p>
          <a:p>
            <a:pPr lvl="1"/>
            <a:r>
              <a:rPr lang="en-US" altLang="zh-CN"/>
              <a:t> randomly initialized 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en-US" altLang="zh-CN">
                <a:sym typeface="+mn-ea"/>
              </a:rPr>
              <a:t>input: </a:t>
            </a:r>
            <a:r>
              <a:rPr lang="en-US" altLang="zh-CN"/>
              <a:t>448 x 448</a:t>
            </a:r>
            <a:endParaRPr lang="en-US" altLang="zh-CN"/>
          </a:p>
          <a:p>
            <a:pPr lvl="0"/>
            <a:r>
              <a:rPr lang="en-US" altLang="zh-CN" b="1"/>
              <a:t>dataset: </a:t>
            </a:r>
            <a:r>
              <a:rPr lang="en-US" altLang="zh-CN" b="1">
                <a:sym typeface="+mn-ea"/>
              </a:rPr>
              <a:t>PASCAL VOC 2007 and 2012</a:t>
            </a:r>
            <a:endParaRPr lang="en-US" altLang="zh-CN" b="1">
              <a:sym typeface="+mn-ea"/>
            </a:endParaRPr>
          </a:p>
          <a:p>
            <a:pPr lvl="0"/>
            <a:r>
              <a:rPr lang="en-US" altLang="zh-CN" b="1">
                <a:sym typeface="+mn-ea"/>
              </a:rPr>
              <a:t>extensive data augmentation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Activation Function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final layer: linear activation function</a:t>
            </a:r>
            <a:endParaRPr lang="en-US" altLang="zh-CN"/>
          </a:p>
          <a:p>
            <a:r>
              <a:rPr lang="en-US" altLang="zh-CN"/>
              <a:t>other layers: leaky rectified linear activation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6505" y="3292475"/>
            <a:ext cx="6450330" cy="2009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multi-part loss function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9310" y="986155"/>
            <a:ext cx="7992745" cy="5543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" y="5491480"/>
            <a:ext cx="1076325" cy="36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4660900"/>
            <a:ext cx="1143000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Limitations of YOLO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5855"/>
            <a:ext cx="10515600" cy="5051425"/>
          </a:xfrm>
        </p:spPr>
        <p:txBody>
          <a:bodyPr>
            <a:normAutofit fontScale="90000"/>
          </a:bodyPr>
          <a:p>
            <a:r>
              <a:rPr lang="zh-CN" altLang="en-US" b="1"/>
              <a:t>strong spatial constraints on bounding box predictions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each grid cell only predicts two boxes and can only have one class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YOLO </a:t>
            </a:r>
            <a:r>
              <a:rPr lang="zh-CN" altLang="en-US" b="1"/>
              <a:t>struggles with small objects that appear in groups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struggles to generalize to objects in new or unusual aspect ratios or configurations. 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>
                <a:sym typeface="+mn-ea"/>
              </a:rPr>
              <a:t>Accuracy rate is lower than </a:t>
            </a:r>
            <a:r>
              <a:rPr lang="en-US" altLang="zh-CN" b="1">
                <a:sym typeface="+mn-ea"/>
              </a:rPr>
              <a:t>state-of-the-art detection systems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Object Detection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865" y="1825625"/>
            <a:ext cx="10515600" cy="4351338"/>
          </a:xfrm>
        </p:spPr>
        <p:txBody>
          <a:bodyPr>
            <a:normAutofit lnSpcReduction="20000"/>
          </a:bodyPr>
          <a:p>
            <a:pPr algn="just"/>
            <a:r>
              <a:rPr lang="en-US" altLang="zh-CN"/>
              <a:t>The human visual system is fast and accurate</a:t>
            </a:r>
            <a:endParaRPr lang="en-US" altLang="zh-CN"/>
          </a:p>
          <a:p>
            <a:pPr algn="just"/>
            <a:endParaRPr lang="zh-CN" altLang="en-US"/>
          </a:p>
          <a:p>
            <a:pPr algn="just"/>
            <a:r>
              <a:rPr lang="zh-CN" altLang="en-US"/>
              <a:t>Current detection systems：take a classifier for that object and evaluate it at various locations and scales in a test image. </a:t>
            </a:r>
            <a:endParaRPr lang="zh-CN" altLang="en-US"/>
          </a:p>
          <a:p>
            <a:pPr algn="just"/>
            <a:endParaRPr lang="zh-CN" altLang="en-US"/>
          </a:p>
          <a:p>
            <a:pPr algn="just"/>
            <a:r>
              <a:rPr lang="zh-CN" altLang="en-US"/>
              <a:t>deformable parts models (</a:t>
            </a:r>
            <a:r>
              <a:rPr lang="zh-CN" altLang="en-US">
                <a:solidFill>
                  <a:srgbClr val="FF0000"/>
                </a:solidFill>
              </a:rPr>
              <a:t>DPM</a:t>
            </a:r>
            <a:r>
              <a:rPr lang="zh-CN" altLang="en-US"/>
              <a:t>)</a:t>
            </a:r>
            <a:r>
              <a:rPr lang="en-US" altLang="zh-CN"/>
              <a:t>:sliding window</a:t>
            </a:r>
            <a:endParaRPr lang="en-US" altLang="zh-CN"/>
          </a:p>
          <a:p>
            <a:pPr algn="just"/>
            <a:endParaRPr lang="en-US" altLang="zh-CN"/>
          </a:p>
          <a:p>
            <a:pPr algn="just"/>
            <a:r>
              <a:rPr lang="en-US" altLang="zh-CN">
                <a:solidFill>
                  <a:srgbClr val="FF0000"/>
                </a:solidFill>
              </a:rPr>
              <a:t>R-CNN</a:t>
            </a:r>
            <a:r>
              <a:rPr lang="en-US" altLang="zh-CN"/>
              <a:t>:region proposal,classifier, post-processing  bounding boxes ,slow, train separately</a:t>
            </a:r>
            <a:endParaRPr lang="en-US" altLang="zh-CN"/>
          </a:p>
          <a:p>
            <a:pPr algn="just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>
                <a:solidFill>
                  <a:srgbClr val="FF0000"/>
                </a:solidFill>
              </a:rPr>
              <a:t>mAP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88" y="1476375"/>
            <a:ext cx="3225911" cy="41817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418" y="2385218"/>
            <a:ext cx="3238544" cy="20875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62" y="1476375"/>
            <a:ext cx="4638675" cy="3905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4:artisticCrisscrossEtching id="{4BC54940-D215-4CA8-998E-29CE7CAD41CF}"/>
                  </a:ext>
                </a:extLst>
              </p:cNvPr>
              <p:cNvSpPr txBox="1"/>
              <p:nvPr/>
            </p:nvSpPr>
            <p:spPr>
              <a:xfrm>
                <a:off x="4540556" y="5441948"/>
                <a:ext cx="257426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𝑚𝐴𝑃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56" y="5441948"/>
                <a:ext cx="2574268" cy="7789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Qualitative Results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17930"/>
            <a:ext cx="12164695" cy="5123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Comparison to Other Real-Time Systems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0225" y="723900"/>
            <a:ext cx="6309995" cy="603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VOC 2007 Error Analysis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1301115"/>
            <a:ext cx="6621145" cy="5236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0" y="2134870"/>
            <a:ext cx="4622800" cy="130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95" y="3448050"/>
            <a:ext cx="4669790" cy="87312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197985" y="3165475"/>
            <a:ext cx="1137285" cy="840105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0850" y="1840230"/>
            <a:ext cx="1836420" cy="840105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Generalization result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1268730"/>
            <a:ext cx="11275060" cy="4880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Deformable parts models(DPM)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sliding window approach</a:t>
            </a:r>
            <a:endParaRPr lang="zh-CN" altLang="en-US"/>
          </a:p>
          <a:p>
            <a:pPr lvl="1"/>
            <a:r>
              <a:rPr lang="en-US" altLang="zh-CN"/>
              <a:t>use a </a:t>
            </a:r>
            <a:r>
              <a:rPr lang="zh-CN" altLang="en-US"/>
              <a:t>disjoint pipeline to extract static features</a:t>
            </a:r>
            <a:endParaRPr lang="zh-CN" altLang="en-US"/>
          </a:p>
          <a:p>
            <a:pPr lvl="1"/>
            <a:r>
              <a:rPr lang="zh-CN" altLang="en-US"/>
              <a:t>classify regions,</a:t>
            </a:r>
            <a:endParaRPr lang="zh-CN" altLang="en-US"/>
          </a:p>
          <a:p>
            <a:pPr lvl="1"/>
            <a:r>
              <a:rPr lang="zh-CN" altLang="en-US"/>
              <a:t>predict bounding boxes for high scoring regions</a:t>
            </a:r>
            <a:endParaRPr lang="zh-CN" altLang="en-US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26740" y="433328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37081" y="448901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97203" y="428830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45865" y="417377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2"/>
          <p:cNvCxnSpPr/>
          <p:nvPr/>
        </p:nvCxnSpPr>
        <p:spPr>
          <a:xfrm>
            <a:off x="7098565" y="4957440"/>
            <a:ext cx="32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2"/>
          <p:cNvSpPr/>
          <p:nvPr/>
        </p:nvSpPr>
        <p:spPr>
          <a:xfrm>
            <a:off x="4769040" y="4795740"/>
            <a:ext cx="323400" cy="323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137" name="Google Shape;137;p22"/>
          <p:cNvCxnSpPr>
            <a:stCxn id="136" idx="1"/>
            <a:endCxn id="136" idx="5"/>
          </p:cNvCxnSpPr>
          <p:nvPr/>
        </p:nvCxnSpPr>
        <p:spPr>
          <a:xfrm>
            <a:off x="4816401" y="4843101"/>
            <a:ext cx="227965" cy="22796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22"/>
          <p:cNvCxnSpPr>
            <a:stCxn id="136" idx="3"/>
            <a:endCxn id="136" idx="7"/>
          </p:cNvCxnSpPr>
          <p:nvPr/>
        </p:nvCxnSpPr>
        <p:spPr>
          <a:xfrm flipV="1">
            <a:off x="4816401" y="4843179"/>
            <a:ext cx="227965" cy="22796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R-CNN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5275"/>
            <a:ext cx="10515600" cy="4351338"/>
          </a:xfrm>
        </p:spPr>
        <p:txBody>
          <a:bodyPr/>
          <a:p>
            <a:r>
              <a:rPr lang="en-US" altLang="zh-CN"/>
              <a:t>40 seconds per image</a:t>
            </a:r>
            <a:endParaRPr lang="en-US" altLang="zh-CN"/>
          </a:p>
          <a:p>
            <a:r>
              <a:rPr lang="en-US" altLang="zh-CN"/>
              <a:t> so slow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12" y="2945574"/>
            <a:ext cx="11436375" cy="24474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4453" y="5203100"/>
            <a:ext cx="113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latin typeface="+mn-ea"/>
              </a:rPr>
              <a:t>1. Input</a:t>
            </a:r>
            <a:br>
              <a:rPr lang="en-US" altLang="zh-CN" sz="2000" b="1" dirty="0">
                <a:latin typeface="+mn-ea"/>
              </a:rPr>
            </a:br>
            <a:r>
              <a:rPr lang="en-US" altLang="zh-CN" sz="2000" b="1" dirty="0">
                <a:latin typeface="+mn-ea"/>
              </a:rPr>
              <a:t>image 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92262" y="5203100"/>
            <a:ext cx="2308206" cy="70788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latin typeface="+mn-ea"/>
              </a:rPr>
              <a:t>2. Extract region</a:t>
            </a:r>
            <a:br>
              <a:rPr lang="en-US" altLang="zh-CN" sz="2000" b="1" dirty="0">
                <a:latin typeface="+mn-ea"/>
              </a:rPr>
            </a:br>
            <a:r>
              <a:rPr lang="en-US" altLang="zh-CN" sz="2000" b="1" dirty="0">
                <a:latin typeface="+mn-ea"/>
              </a:rPr>
              <a:t>proposals (~2k)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52332" y="5203100"/>
            <a:ext cx="1988235" cy="70788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latin typeface="+mn-ea"/>
              </a:rPr>
              <a:t>3. Compute</a:t>
            </a:r>
            <a:br>
              <a:rPr lang="en-US" altLang="zh-CN" sz="2000" b="1" dirty="0">
                <a:latin typeface="+mn-ea"/>
              </a:rPr>
            </a:br>
            <a:r>
              <a:rPr lang="en-US" altLang="zh-CN" sz="2000" b="1" dirty="0">
                <a:latin typeface="+mn-ea"/>
              </a:rPr>
              <a:t>CNN features 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9754223" y="5203100"/>
            <a:ext cx="1988234" cy="70788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4. Classify</a:t>
            </a:r>
            <a:br>
              <a:rPr lang="en-US" altLang="zh-CN" sz="2000" b="1" dirty="0">
                <a:solidFill>
                  <a:schemeClr val="tx1"/>
                </a:solidFill>
                <a:latin typeface="+mn-ea"/>
              </a:rPr>
            </a:b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regions (SVM)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5560"/>
            <a:ext cx="10515600" cy="4351338"/>
          </a:xfrm>
        </p:spPr>
        <p:txBody>
          <a:bodyPr/>
          <a:p>
            <a:pPr algn="just"/>
            <a:r>
              <a:rPr lang="zh-CN" altLang="en-US">
                <a:sym typeface="Ubuntu" panose="020B0504030602030204"/>
              </a:rPr>
              <a:t>YOLO reframe object detection as a single regression problem</a:t>
            </a:r>
            <a:endParaRPr lang="en-GB"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algn="just"/>
            <a:r>
              <a:rPr lang="zh-CN" altLang="en-US"/>
              <a:t>straight from image pixels to bounding box coordinates and class probabilities.</a:t>
            </a:r>
            <a:endParaRPr lang="zh-CN" altLang="en-US"/>
          </a:p>
          <a:p>
            <a:pPr algn="just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3433445"/>
            <a:ext cx="9573260" cy="2335530"/>
          </a:xfrm>
          <a:prstGeom prst="rect">
            <a:avLst/>
          </a:prstGeom>
        </p:spPr>
      </p:pic>
      <p:sp>
        <p:nvSpPr>
          <p:cNvPr id="171" name="Google Shape;171;p26"/>
          <p:cNvSpPr txBox="1"/>
          <p:nvPr/>
        </p:nvSpPr>
        <p:spPr>
          <a:xfrm>
            <a:off x="1835700" y="3047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YOLO: </a:t>
            </a:r>
            <a:r>
              <a:rPr lang="en-GB" sz="2000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You Only Look Once</a:t>
            </a:r>
            <a:endParaRPr sz="2000"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benefits of YOLO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Fast:</a:t>
            </a:r>
            <a:endParaRPr lang="en-US" altLang="zh-CN"/>
          </a:p>
          <a:p>
            <a:pPr lvl="1"/>
            <a:r>
              <a:rPr lang="en-US" altLang="zh-CN"/>
              <a:t>45 fps on base network</a:t>
            </a:r>
            <a:endParaRPr lang="en-US" altLang="zh-CN"/>
          </a:p>
          <a:p>
            <a:pPr lvl="1"/>
            <a:r>
              <a:rPr lang="en-US" altLang="zh-CN"/>
              <a:t>150 fps on fast version</a:t>
            </a:r>
            <a:endParaRPr lang="en-US" altLang="zh-CN"/>
          </a:p>
          <a:p>
            <a:pPr lvl="0"/>
            <a:r>
              <a:rPr lang="en-US" altLang="zh-CN" sz="2800"/>
              <a:t>accuracy</a:t>
            </a:r>
            <a:r>
              <a:rPr lang="zh-CN" altLang="en-US" sz="2800"/>
              <a:t>：</a:t>
            </a:r>
            <a:endParaRPr lang="zh-CN" altLang="en-US" sz="2800"/>
          </a:p>
          <a:p>
            <a:pPr lvl="1"/>
            <a:r>
              <a:rPr lang="en-US" altLang="zh-CN" sz="2400"/>
              <a:t>more than twice the mAP of other real-time systems</a:t>
            </a:r>
            <a:endParaRPr lang="en-US" altLang="zh-CN" sz="2400"/>
          </a:p>
          <a:p>
            <a:pPr lvl="0"/>
            <a:r>
              <a:rPr lang="en-US" altLang="zh-CN"/>
              <a:t>YOLO sees the entire image</a:t>
            </a:r>
            <a:endParaRPr lang="en-US" altLang="zh-CN" sz="2800"/>
          </a:p>
          <a:p>
            <a:pPr lvl="1"/>
            <a:r>
              <a:rPr lang="en-US" altLang="zh-CN" sz="2400"/>
              <a:t>encode contextual information about classes and appearance</a:t>
            </a:r>
            <a:endParaRPr lang="en-US" altLang="zh-CN" sz="2400"/>
          </a:p>
          <a:p>
            <a:pPr lvl="0"/>
            <a:r>
              <a:rPr lang="zh-CN" altLang="en-US" sz="2800"/>
              <a:t>generalizable representations of objects</a:t>
            </a:r>
            <a:r>
              <a:rPr lang="en-US" altLang="zh-CN" sz="2800"/>
              <a:t>, like artwork</a:t>
            </a:r>
            <a:endParaRPr lang="zh-CN" altLang="en-US" sz="2800"/>
          </a:p>
          <a:p>
            <a:pPr lvl="0"/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6455</Words>
  <Application>WPS 演示</Application>
  <PresentationFormat>宽屏</PresentationFormat>
  <Paragraphs>410</Paragraphs>
  <Slides>56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56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Algerian</vt:lpstr>
      <vt:lpstr>DFPMoW4-B5</vt:lpstr>
      <vt:lpstr>Ubuntu</vt:lpstr>
      <vt:lpstr>Arial</vt:lpstr>
      <vt:lpstr>Times New Roman</vt:lpstr>
      <vt:lpstr>Calibri</vt:lpstr>
      <vt:lpstr>Arial Unicode MS</vt:lpstr>
      <vt:lpstr>Microsoft JhengHei</vt:lpstr>
      <vt:lpstr>等线</vt:lpstr>
      <vt:lpstr>Wingdings</vt:lpstr>
      <vt:lpstr>Yu Gothic UI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You Only Look Once</vt:lpstr>
      <vt:lpstr>YOU ONLY LOOK ONCE</vt:lpstr>
      <vt:lpstr>Introduction </vt:lpstr>
      <vt:lpstr>PowerPoint 演示文稿</vt:lpstr>
      <vt:lpstr>Object Detection</vt:lpstr>
      <vt:lpstr>Deformable parts models(DPM)</vt:lpstr>
      <vt:lpstr>R-CNN</vt:lpstr>
      <vt:lpstr>YOLO</vt:lpstr>
      <vt:lpstr>The benefits of YOLO</vt:lpstr>
      <vt:lpstr>Module design </vt:lpstr>
      <vt:lpstr>An image</vt:lpstr>
      <vt:lpstr>YOLO split the image into S x S grid</vt:lpstr>
      <vt:lpstr>Each cell predicts B bounding boxes and confidence: Pr(Object)*IOU</vt:lpstr>
      <vt:lpstr>What is IoU?</vt:lpstr>
      <vt:lpstr>Each cell predicts B bounding boxes and confidence: Pr(Object)*IOU</vt:lpstr>
      <vt:lpstr>Each cell predicts B bounding boxes and confidence: Pr(Object)*IOU</vt:lpstr>
      <vt:lpstr>Each cell predicts B bounding boxes and confidence: Pr(Object)*IOU</vt:lpstr>
      <vt:lpstr>Each cell predicts B bounding boxes and confidence: Pr(Object)*IOU</vt:lpstr>
      <vt:lpstr>Each cell predicts B bounding boxes and confidence: Pr(Object)*IOU</vt:lpstr>
      <vt:lpstr>Each cell also predicts C class probabilities</vt:lpstr>
      <vt:lpstr>Each cell also predicts C class probabilities</vt:lpstr>
      <vt:lpstr>Conditioned on object: P(Car | Object)</vt:lpstr>
      <vt:lpstr>Then we combine the box and class predictions</vt:lpstr>
      <vt:lpstr>Test time</vt:lpstr>
      <vt:lpstr>What is non-maximum suppression? </vt:lpstr>
      <vt:lpstr>Finally we do NMS and threshold detections</vt:lpstr>
      <vt:lpstr>This parameterization fixes the output size</vt:lpstr>
      <vt:lpstr>Network Design</vt:lpstr>
      <vt:lpstr>Network Design</vt:lpstr>
      <vt:lpstr>The Model</vt:lpstr>
      <vt:lpstr>Training </vt:lpstr>
      <vt:lpstr>During training, match example to the right cell</vt:lpstr>
      <vt:lpstr>During training, match example to the right cell</vt:lpstr>
      <vt:lpstr>Adjust that cell’s class prediction</vt:lpstr>
      <vt:lpstr>Look at that cell’s predicted boxes</vt:lpstr>
      <vt:lpstr>Find the best one, adjust it, increase the confidence</vt:lpstr>
      <vt:lpstr>Find the best one, adjust it, increase the confidence</vt:lpstr>
      <vt:lpstr>Find the best one, adjust it, increase the confidence</vt:lpstr>
      <vt:lpstr>Decrease the confidence of other boxes</vt:lpstr>
      <vt:lpstr>Decrease the confidence of other boxes</vt:lpstr>
      <vt:lpstr>Some cells don’t have any ground truth detections!</vt:lpstr>
      <vt:lpstr>Some cells don’t have any ground truth detections!</vt:lpstr>
      <vt:lpstr>Decrease the confidence of these boxes</vt:lpstr>
      <vt:lpstr>Decrease the confidence of these boxes</vt:lpstr>
      <vt:lpstr>Don’t adjust the class probabilities or coordinates</vt:lpstr>
      <vt:lpstr>Detail of training</vt:lpstr>
      <vt:lpstr>Activation Function</vt:lpstr>
      <vt:lpstr>multi-part loss function</vt:lpstr>
      <vt:lpstr>Limitations of YOLO</vt:lpstr>
      <vt:lpstr>Result</vt:lpstr>
      <vt:lpstr>What is mAP?</vt:lpstr>
      <vt:lpstr>Qualitative Results</vt:lpstr>
      <vt:lpstr>Comparison to Other Real-Time Systems</vt:lpstr>
      <vt:lpstr>VOC 2007 Error Analysis</vt:lpstr>
      <vt:lpstr>Generalization result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puree</cp:lastModifiedBy>
  <cp:revision>125</cp:revision>
  <dcterms:created xsi:type="dcterms:W3CDTF">2014-04-01T11:22:00Z</dcterms:created>
  <dcterms:modified xsi:type="dcterms:W3CDTF">2018-11-23T06:55:15Z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2052-11.1.0.7983</vt:lpwstr>
  </property>
</Properties>
</file>